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8"/>
    <p:restoredTop sz="85215"/>
  </p:normalViewPr>
  <p:slideViewPr>
    <p:cSldViewPr snapToGrid="0" snapToObjects="1">
      <p:cViewPr>
        <p:scale>
          <a:sx n="62" d="100"/>
          <a:sy n="62" d="100"/>
        </p:scale>
        <p:origin x="2792" y="8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6/13/24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147560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3515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093223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70128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Sandra Basilica</a:t>
            </a:r>
          </a:p>
          <a:p>
            <a:r>
              <a:rPr lang="en-US" dirty="0">
                <a:solidFill>
                  <a:schemeClr val="bg2"/>
                </a:solidFill>
                <a:latin typeface="Abadi" panose="020B0604020104020204" pitchFamily="34" charset="0"/>
                <a:ea typeface="SF Pro" pitchFamily="2" charset="0"/>
                <a:cs typeface="SF Pro" pitchFamily="2" charset="0"/>
              </a:rPr>
              <a:t>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June,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98239" y="1488855"/>
            <a:ext cx="4988133"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/Sandra2090/</a:t>
            </a:r>
            <a:r>
              <a:rPr lang="en-US" sz="2200" dirty="0" err="1">
                <a:solidFill>
                  <a:srgbClr val="1C7DDB"/>
                </a:solidFill>
                <a:latin typeface="Abadi" panose="020B0604020104020204" pitchFamily="34" charset="0"/>
              </a:rPr>
              <a:t>Datasciencecapstone</a:t>
            </a:r>
            <a:r>
              <a:rPr lang="en-US" sz="2200" dirty="0">
                <a:solidFill>
                  <a:srgbClr val="1C7DDB"/>
                </a:solidFill>
                <a:latin typeface="Abadi" panose="020B0604020104020204" pitchFamily="34" charset="0"/>
              </a:rPr>
              <a:t>/blob/main/labs-jupyter-spacex-Data%20wrangling.ipynb</a:t>
            </a: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2F9FB87E-8D24-80A1-AF72-C627DE231AAA}"/>
              </a:ext>
            </a:extLst>
          </p:cNvPr>
          <p:cNvPicPr>
            <a:picLocks noChangeAspect="1"/>
          </p:cNvPicPr>
          <p:nvPr/>
        </p:nvPicPr>
        <p:blipFill>
          <a:blip r:embed="rId4"/>
          <a:stretch>
            <a:fillRect/>
          </a:stretch>
        </p:blipFill>
        <p:spPr>
          <a:xfrm>
            <a:off x="838201" y="1488855"/>
            <a:ext cx="4260038" cy="435133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9337"/>
            <a:ext cx="5325989" cy="2180492"/>
          </a:xfrm>
          <a:prstGeom prst="rect">
            <a:avLst/>
          </a:prstGeom>
        </p:spPr>
        <p:txBody>
          <a:bodyPr lIns="91440" tIns="45720" rIns="91440" bIns="45720" anchor="t"/>
          <a:lstStyle/>
          <a:p>
            <a:r>
              <a:rPr lang="en-US" sz="2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8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7" name="Slide Number Placeholder 3">
            <a:extLst>
              <a:ext uri="{FF2B5EF4-FFF2-40B4-BE49-F238E27FC236}">
                <a16:creationId xmlns:a16="http://schemas.microsoft.com/office/drawing/2014/main" id="{EBDAB3C5-F966-D04A-1274-23732990280C}"/>
              </a:ext>
            </a:extLst>
          </p:cNvPr>
          <p:cNvSpPr txBox="1">
            <a:spLocks/>
          </p:cNvSpPr>
          <p:nvPr/>
        </p:nvSpPr>
        <p:spPr>
          <a:xfrm>
            <a:off x="8714772" y="6433577"/>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11</a:t>
            </a:fld>
            <a:endParaRPr lang="en-US" dirty="0"/>
          </a:p>
        </p:txBody>
      </p:sp>
      <p:sp>
        <p:nvSpPr>
          <p:cNvPr id="18" name="Content Placeholder 4">
            <a:extLst>
              <a:ext uri="{FF2B5EF4-FFF2-40B4-BE49-F238E27FC236}">
                <a16:creationId xmlns:a16="http://schemas.microsoft.com/office/drawing/2014/main" id="{88CB1B1B-F2F8-0D6D-D63C-AB9B86C581ED}"/>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9" name="Title 1">
            <a:extLst>
              <a:ext uri="{FF2B5EF4-FFF2-40B4-BE49-F238E27FC236}">
                <a16:creationId xmlns:a16="http://schemas.microsoft.com/office/drawing/2014/main" id="{00E9D7A3-457C-C7E4-1AF6-CE00FD9AA2B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0" name="Content Placeholder 4">
            <a:extLst>
              <a:ext uri="{FF2B5EF4-FFF2-40B4-BE49-F238E27FC236}">
                <a16:creationId xmlns:a16="http://schemas.microsoft.com/office/drawing/2014/main" id="{01565F48-51F2-63BD-14D5-E01048F867AA}"/>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/Sandra2090/</a:t>
            </a:r>
            <a:r>
              <a:rPr lang="en-US" sz="2200" dirty="0" err="1">
                <a:solidFill>
                  <a:srgbClr val="1C7DDB"/>
                </a:solidFill>
                <a:latin typeface="Abadi" panose="020B0604020104020204" pitchFamily="34" charset="0"/>
              </a:rPr>
              <a:t>Datasciencecapstone</a:t>
            </a:r>
            <a:r>
              <a:rPr lang="en-US" sz="2200" dirty="0">
                <a:solidFill>
                  <a:srgbClr val="1C7DDB"/>
                </a:solidFill>
                <a:latin typeface="Abadi" panose="020B0604020104020204" pitchFamily="34" charset="0"/>
              </a:rPr>
              <a:t>/blob/main/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eda</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dataviz.ipynb</a:t>
            </a:r>
            <a:endParaRPr lang="en-US" dirty="0"/>
          </a:p>
        </p:txBody>
      </p:sp>
      <p:pic>
        <p:nvPicPr>
          <p:cNvPr id="21" name="Picture 20">
            <a:extLst>
              <a:ext uri="{FF2B5EF4-FFF2-40B4-BE49-F238E27FC236}">
                <a16:creationId xmlns:a16="http://schemas.microsoft.com/office/drawing/2014/main" id="{5F482F38-9335-9E74-36EE-94A333D5F895}"/>
              </a:ext>
            </a:extLst>
          </p:cNvPr>
          <p:cNvPicPr>
            <a:picLocks noChangeAspect="1"/>
          </p:cNvPicPr>
          <p:nvPr/>
        </p:nvPicPr>
        <p:blipFill>
          <a:blip r:embed="rId3"/>
          <a:stretch>
            <a:fillRect/>
          </a:stretch>
        </p:blipFill>
        <p:spPr>
          <a:xfrm>
            <a:off x="734028" y="4646882"/>
            <a:ext cx="5000794" cy="2211118"/>
          </a:xfrm>
          <a:prstGeom prst="rect">
            <a:avLst/>
          </a:prstGeom>
        </p:spPr>
      </p:pic>
      <p:pic>
        <p:nvPicPr>
          <p:cNvPr id="22" name="Picture 21">
            <a:extLst>
              <a:ext uri="{FF2B5EF4-FFF2-40B4-BE49-F238E27FC236}">
                <a16:creationId xmlns:a16="http://schemas.microsoft.com/office/drawing/2014/main" id="{E92118B0-B766-43D2-A42C-84989EC00CAD}"/>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8057"/>
            <a:ext cx="9745589" cy="482985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/Sandra2090/</a:t>
            </a:r>
            <a:r>
              <a:rPr lang="en-US" sz="2200" dirty="0" err="1">
                <a:solidFill>
                  <a:srgbClr val="1C7DDB"/>
                </a:solidFill>
                <a:latin typeface="Abadi"/>
              </a:rPr>
              <a:t>Datasciencecapstone</a:t>
            </a:r>
            <a:r>
              <a:rPr lang="en-US" sz="2200" dirty="0">
                <a:solidFill>
                  <a:srgbClr val="1C7DDB"/>
                </a:solidFill>
                <a:latin typeface="Abadi"/>
              </a:rPr>
              <a:t>/blob/main/</a:t>
            </a:r>
            <a:r>
              <a:rPr lang="en-US" sz="2200" dirty="0" err="1">
                <a:solidFill>
                  <a:srgbClr val="1C7DDB"/>
                </a:solidFill>
                <a:latin typeface="Abadi"/>
              </a:rPr>
              <a:t>jupyter</a:t>
            </a:r>
            <a:r>
              <a:rPr lang="en-US" sz="2200" dirty="0">
                <a:solidFill>
                  <a:srgbClr val="1C7DDB"/>
                </a:solidFill>
                <a:latin typeface="Abadi"/>
              </a:rPr>
              <a:t>-labs-</a:t>
            </a:r>
            <a:r>
              <a:rPr lang="en-US" sz="2200" dirty="0" err="1">
                <a:solidFill>
                  <a:srgbClr val="1C7DDB"/>
                </a:solidFill>
                <a:latin typeface="Abadi"/>
              </a:rPr>
              <a:t>eda</a:t>
            </a:r>
            <a:r>
              <a:rPr lang="en-US" sz="2200" dirty="0">
                <a:solidFill>
                  <a:srgbClr val="1C7DDB"/>
                </a:solidFill>
                <a:latin typeface="Abadi"/>
              </a:rPr>
              <a:t>-</a:t>
            </a:r>
            <a:r>
              <a:rPr lang="en-US" sz="2200" dirty="0" err="1">
                <a:solidFill>
                  <a:srgbClr val="1C7DDB"/>
                </a:solidFill>
                <a:latin typeface="Abadi"/>
              </a:rPr>
              <a:t>sql-coursera_sqllite.ipynb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/Sandra2090/</a:t>
            </a:r>
            <a:r>
              <a:rPr lang="en-US" sz="2200" dirty="0" err="1">
                <a:solidFill>
                  <a:srgbClr val="1C7DDB"/>
                </a:solidFill>
                <a:latin typeface="Abadi" panose="020B0604020104020204" pitchFamily="34" charset="0"/>
              </a:rPr>
              <a:t>Datasciencecapstone</a:t>
            </a:r>
            <a:r>
              <a:rPr lang="en-US" sz="2200" dirty="0">
                <a:solidFill>
                  <a:srgbClr val="1C7DDB"/>
                </a:solidFill>
                <a:latin typeface="Abadi" panose="020B0604020104020204" pitchFamily="34" charset="0"/>
              </a:rPr>
              <a:t>/blob/main/SpaceX%20Plotly.py</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/Sandra2090/</a:t>
            </a:r>
            <a:r>
              <a:rPr lang="en-US" sz="2200" dirty="0" err="1">
                <a:solidFill>
                  <a:srgbClr val="1C7DDB"/>
                </a:solidFill>
                <a:latin typeface="Abadi" panose="020B0604020104020204" pitchFamily="34" charset="0"/>
              </a:rPr>
              <a:t>Datasciencecapstone</a:t>
            </a:r>
            <a:r>
              <a:rPr lang="en-US" sz="2200" dirty="0">
                <a:solidFill>
                  <a:srgbClr val="1C7DDB"/>
                </a:solidFill>
                <a:latin typeface="Abadi" panose="020B0604020104020204" pitchFamily="34" charset="0"/>
              </a:rPr>
              <a:t>/blob/main/SpaceX_Machine_Learning_Prediction_Part_5.jupyterlite.ipynb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686388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F1AD77C-5488-0356-B237-F04D4E175278}"/>
              </a:ext>
            </a:extLst>
          </p:cNvPr>
          <p:cNvPicPr>
            <a:picLocks noChangeAspect="1"/>
          </p:cNvPicPr>
          <p:nvPr/>
        </p:nvPicPr>
        <p:blipFill>
          <a:blip r:embed="rId3"/>
          <a:stretch>
            <a:fillRect/>
          </a:stretch>
        </p:blipFill>
        <p:spPr>
          <a:xfrm>
            <a:off x="864973" y="3521150"/>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758EAA84-D68A-6674-4D34-87848A2EAD12}"/>
              </a:ext>
            </a:extLst>
          </p:cNvPr>
          <p:cNvPicPr>
            <a:picLocks noChangeAspect="1"/>
          </p:cNvPicPr>
          <p:nvPr/>
        </p:nvPicPr>
        <p:blipFill>
          <a:blip r:embed="rId3"/>
          <a:stretch>
            <a:fillRect/>
          </a:stretch>
        </p:blipFill>
        <p:spPr>
          <a:xfrm>
            <a:off x="770011" y="3618818"/>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186D0D59-AF4E-7D6E-05A1-9828463E72A5}"/>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8896504" cy="25675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F008DE5A-1066-DCF9-4752-646F4CBE36C1}"/>
              </a:ext>
            </a:extLst>
          </p:cNvPr>
          <p:cNvPicPr>
            <a:picLocks noChangeAspect="1"/>
          </p:cNvPicPr>
          <p:nvPr/>
        </p:nvPicPr>
        <p:blipFill>
          <a:blip r:embed="rId3"/>
          <a:stretch>
            <a:fillRect/>
          </a:stretch>
        </p:blipFill>
        <p:spPr>
          <a:xfrm>
            <a:off x="770010" y="3909662"/>
            <a:ext cx="8896504"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99741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ADCC74B9-1BD9-2E92-FECB-B814D9EFDE21}"/>
              </a:ext>
            </a:extLst>
          </p:cNvPr>
          <p:cNvPicPr>
            <a:picLocks noChangeAspect="1"/>
          </p:cNvPicPr>
          <p:nvPr/>
        </p:nvPicPr>
        <p:blipFill>
          <a:blip r:embed="rId3"/>
          <a:stretch>
            <a:fillRect/>
          </a:stretch>
        </p:blipFill>
        <p:spPr>
          <a:xfrm>
            <a:off x="1125832" y="3449782"/>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marL="0" indent="0">
              <a:spcBef>
                <a:spcPts val="1400"/>
              </a:spcBef>
              <a:buNone/>
            </a:pPr>
            <a:endParaRPr lang="en-US" sz="20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247878A4-97D2-30D3-B2D3-3EA50FB5927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10DA9AB8-5B45-22DB-F94D-0B1FEF1A5E8B}"/>
              </a:ext>
            </a:extLst>
          </p:cNvPr>
          <p:cNvPicPr>
            <a:picLocks noChangeAspect="1"/>
          </p:cNvPicPr>
          <p:nvPr/>
        </p:nvPicPr>
        <p:blipFill>
          <a:blip r:embed="rId3"/>
          <a:stretch>
            <a:fillRect/>
          </a:stretch>
        </p:blipFill>
        <p:spPr>
          <a:xfrm>
            <a:off x="770010" y="2784926"/>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DE13FAEA-7020-7FC1-C753-437BBA9C8F27}"/>
              </a:ext>
            </a:extLst>
          </p:cNvPr>
          <p:cNvPicPr>
            <a:picLocks noChangeAspect="1"/>
          </p:cNvPicPr>
          <p:nvPr/>
        </p:nvPicPr>
        <p:blipFill>
          <a:blip r:embed="rId3"/>
          <a:stretch>
            <a:fillRect/>
          </a:stretch>
        </p:blipFill>
        <p:spPr>
          <a:xfrm>
            <a:off x="770010" y="2868176"/>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5309B61D-C120-DD99-4046-9F35BA7AEFD8}"/>
              </a:ext>
            </a:extLst>
          </p:cNvPr>
          <p:cNvPicPr>
            <a:picLocks noChangeAspect="1"/>
          </p:cNvPicPr>
          <p:nvPr/>
        </p:nvPicPr>
        <p:blipFill>
          <a:blip r:embed="rId3"/>
          <a:stretch>
            <a:fillRect/>
          </a:stretch>
        </p:blipFill>
        <p:spPr>
          <a:xfrm>
            <a:off x="770010" y="2791618"/>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a:p>
            <a:pPr>
              <a:spcBef>
                <a:spcPts val="1400"/>
              </a:spcBef>
            </a:pPr>
            <a:endParaRPr lang="en-US" sz="2400"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D1C4E344-1341-B092-0E0D-9F9EDBDCD803}"/>
              </a:ext>
            </a:extLst>
          </p:cNvPr>
          <p:cNvPicPr>
            <a:picLocks noChangeAspect="1"/>
          </p:cNvPicPr>
          <p:nvPr/>
        </p:nvPicPr>
        <p:blipFill>
          <a:blip r:embed="rId3"/>
          <a:stretch>
            <a:fillRect/>
          </a:stretch>
        </p:blipFill>
        <p:spPr>
          <a:xfrm>
            <a:off x="770010" y="2791854"/>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CF0B6C0A-78B0-3188-570A-F8B02D9A82C5}"/>
              </a:ext>
            </a:extLst>
          </p:cNvPr>
          <p:cNvPicPr>
            <a:picLocks noChangeAspect="1"/>
          </p:cNvPicPr>
          <p:nvPr/>
        </p:nvPicPr>
        <p:blipFill>
          <a:blip r:embed="rId3"/>
          <a:stretch>
            <a:fillRect/>
          </a:stretch>
        </p:blipFill>
        <p:spPr>
          <a:xfrm>
            <a:off x="770009" y="2754132"/>
            <a:ext cx="9433863" cy="37630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spcBef>
                <a:spcPts val="1400"/>
              </a:spcBef>
            </a:pPr>
            <a:endParaRPr lang="en-US" sz="240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CF17D2FE-A98C-60C4-8E68-13DBC660A4FE}"/>
              </a:ext>
            </a:extLst>
          </p:cNvPr>
          <p:cNvPicPr>
            <a:picLocks noChangeAspect="1"/>
          </p:cNvPicPr>
          <p:nvPr/>
        </p:nvPicPr>
        <p:blipFill>
          <a:blip r:embed="rId3"/>
          <a:stretch>
            <a:fillRect/>
          </a:stretch>
        </p:blipFill>
        <p:spPr>
          <a:xfrm>
            <a:off x="4370846" y="2905200"/>
            <a:ext cx="5361972" cy="36735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85455"/>
            <a:ext cx="11144898" cy="464011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Machine Learning Prediction</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08891"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spcBef>
                <a:spcPts val="1400"/>
              </a:spcBef>
            </a:pPr>
            <a:endParaRPr lang="en-US" sz="2400"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C1357C78-92CD-6220-7B01-C504DA85D0BE}"/>
              </a:ext>
            </a:extLst>
          </p:cNvPr>
          <p:cNvPicPr>
            <a:picLocks noChangeAspect="1"/>
          </p:cNvPicPr>
          <p:nvPr/>
        </p:nvPicPr>
        <p:blipFill>
          <a:blip r:embed="rId3"/>
          <a:stretch>
            <a:fillRect/>
          </a:stretch>
        </p:blipFill>
        <p:spPr>
          <a:xfrm>
            <a:off x="6027811" y="1684613"/>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949935"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6E82E93C-F388-6434-45CA-ACDEB89AD061}"/>
              </a:ext>
            </a:extLst>
          </p:cNvPr>
          <p:cNvPicPr>
            <a:picLocks noChangeAspect="1"/>
          </p:cNvPicPr>
          <p:nvPr/>
        </p:nvPicPr>
        <p:blipFill>
          <a:blip r:embed="rId3"/>
          <a:stretch>
            <a:fillRect/>
          </a:stretch>
        </p:blipFill>
        <p:spPr>
          <a:xfrm>
            <a:off x="5130470" y="1222075"/>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4EFF2CD8-B5CD-84FD-9EC6-FDE397BD989A}"/>
              </a:ext>
            </a:extLst>
          </p:cNvPr>
          <p:cNvPicPr>
            <a:picLocks noChangeAspect="1"/>
          </p:cNvPicPr>
          <p:nvPr/>
        </p:nvPicPr>
        <p:blipFill>
          <a:blip r:embed="rId3"/>
          <a:stretch>
            <a:fillRect/>
          </a:stretch>
        </p:blipFill>
        <p:spPr>
          <a:xfrm>
            <a:off x="770009" y="3054553"/>
            <a:ext cx="8540245" cy="30452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79972"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spcBef>
                <a:spcPts val="1400"/>
              </a:spcBef>
            </a:pPr>
            <a:endParaRPr lang="en-US" sz="24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1D3A1994-C91E-9C08-7562-606605AA0D12}"/>
              </a:ext>
            </a:extLst>
          </p:cNvPr>
          <p:cNvPicPr>
            <a:picLocks noChangeAspect="1"/>
          </p:cNvPicPr>
          <p:nvPr/>
        </p:nvPicPr>
        <p:blipFill>
          <a:blip r:embed="rId3"/>
          <a:stretch>
            <a:fillRect/>
          </a:stretch>
        </p:blipFill>
        <p:spPr>
          <a:xfrm>
            <a:off x="5652484" y="1408748"/>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1</a:t>
            </a:r>
          </a:p>
        </p:txBody>
      </p:sp>
      <p:pic>
        <p:nvPicPr>
          <p:cNvPr id="4" name="Content Placeholder 5">
            <a:extLst>
              <a:ext uri="{FF2B5EF4-FFF2-40B4-BE49-F238E27FC236}">
                <a16:creationId xmlns:a16="http://schemas.microsoft.com/office/drawing/2014/main" id="{588FC2D5-CAA6-1F18-364C-B8B806354361}"/>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2</a:t>
            </a:r>
          </a:p>
        </p:txBody>
      </p:sp>
      <p:pic>
        <p:nvPicPr>
          <p:cNvPr id="2" name="Content Placeholder 3">
            <a:extLst>
              <a:ext uri="{FF2B5EF4-FFF2-40B4-BE49-F238E27FC236}">
                <a16:creationId xmlns:a16="http://schemas.microsoft.com/office/drawing/2014/main" id="{47573CDA-F1BD-2468-C9A0-94E6A1F7302B}"/>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3</a:t>
            </a:r>
          </a:p>
        </p:txBody>
      </p:sp>
      <p:pic>
        <p:nvPicPr>
          <p:cNvPr id="2" name="Content Placeholder 3">
            <a:extLst>
              <a:ext uri="{FF2B5EF4-FFF2-40B4-BE49-F238E27FC236}">
                <a16:creationId xmlns:a16="http://schemas.microsoft.com/office/drawing/2014/main" id="{1B05899C-1808-E067-0623-F408253B41E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35AF245B-9F8F-37AC-9DF2-2E03A8F09851}"/>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85455"/>
            <a:ext cx="10629904" cy="4640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4" name="Content Placeholder 3">
            <a:extLst>
              <a:ext uri="{FF2B5EF4-FFF2-40B4-BE49-F238E27FC236}">
                <a16:creationId xmlns:a16="http://schemas.microsoft.com/office/drawing/2014/main" id="{C846A63C-B161-2A5E-7EFE-F8AAEA613156}"/>
              </a:ext>
            </a:extLst>
          </p:cNvPr>
          <p:cNvPicPr>
            <a:picLocks noGrp="1" noChangeAspect="1"/>
          </p:cNvPicPr>
          <p:nvPr>
            <p:ph idx="4294967295"/>
          </p:nvPr>
        </p:nvPicPr>
        <p:blipFill>
          <a:blip r:embed="rId3"/>
          <a:stretch>
            <a:fillRect/>
          </a:stretch>
        </p:blipFill>
        <p:spPr>
          <a:xfrm>
            <a:off x="854221" y="1496508"/>
            <a:ext cx="8414469" cy="480516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30C5D42F-5C4A-C004-37B6-46EC06FF0375}"/>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348A2E72-6F5D-CB85-7D0A-2EE9C8F0D118}"/>
              </a:ext>
            </a:extLst>
          </p:cNvPr>
          <p:cNvPicPr>
            <a:picLocks noChangeAspect="1"/>
          </p:cNvPicPr>
          <p:nvPr/>
        </p:nvPicPr>
        <p:blipFill>
          <a:blip r:embed="rId3"/>
          <a:stretch>
            <a:fillRect/>
          </a:stretch>
        </p:blipFill>
        <p:spPr>
          <a:xfrm>
            <a:off x="513587" y="2904858"/>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78120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850A56C-65C9-B171-18A1-1978C0CAC4FF}"/>
              </a:ext>
            </a:extLst>
          </p:cNvPr>
          <p:cNvPicPr>
            <a:picLocks noChangeAspect="1"/>
          </p:cNvPicPr>
          <p:nvPr/>
        </p:nvPicPr>
        <p:blipFill>
          <a:blip r:embed="rId3"/>
          <a:stretch>
            <a:fillRect/>
          </a:stretch>
        </p:blipFill>
        <p:spPr>
          <a:xfrm>
            <a:off x="5527964" y="1880339"/>
            <a:ext cx="5315520" cy="384498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a:t>
            </a:r>
            <a:r>
              <a:rPr lang="en-US" sz="7600" dirty="0" err="1">
                <a:solidFill>
                  <a:schemeClr val="bg2">
                    <a:lumMod val="50000"/>
                  </a:schemeClr>
                </a:solidFill>
                <a:latin typeface="Abadi"/>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0873"/>
            <a:ext cx="10515600" cy="508461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Next, we decoded the response content as a Json using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function call and turn it into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using .</a:t>
            </a:r>
            <a:r>
              <a:rPr lang="en-US" sz="2400" dirty="0" err="1">
                <a:solidFill>
                  <a:schemeClr val="accent3">
                    <a:lumMod val="25000"/>
                  </a:schemeClr>
                </a:solidFill>
                <a:latin typeface="Abadi" panose="020B0604020104020204" pitchFamily="34" charset="0"/>
              </a:rPr>
              <a:t>json_normalize</a:t>
            </a:r>
            <a:r>
              <a:rPr lang="en-US" sz="24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In addition, we performed web scraping from Wikipedia for Falcon 9 launch records with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for future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/Sandra2090/https://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/Sandra2090/</a:t>
            </a:r>
            <a:r>
              <a:rPr lang="en-US" sz="2200" dirty="0" err="1">
                <a:solidFill>
                  <a:srgbClr val="1C7DDB"/>
                </a:solidFill>
                <a:latin typeface="Abadi" panose="020B0604020104020204" pitchFamily="34" charset="0"/>
              </a:rPr>
              <a:t>Datasciencecapstone</a:t>
            </a:r>
            <a:r>
              <a:rPr lang="en-US" sz="2200" dirty="0">
                <a:solidFill>
                  <a:srgbClr val="1C7DDB"/>
                </a:solidFill>
                <a:latin typeface="Abadi" panose="020B0604020104020204" pitchFamily="34" charset="0"/>
              </a:rPr>
              <a:t>/blob/main/jupyter-labs-spacex-data-collection-api%20(2).</a:t>
            </a:r>
            <a:r>
              <a:rPr lang="en-US" sz="2200" dirty="0" err="1">
                <a:solidFill>
                  <a:srgbClr val="1C7DDB"/>
                </a:solidFill>
                <a:latin typeface="Abadi" panose="020B0604020104020204" pitchFamily="34" charset="0"/>
              </a:rPr>
              <a:t>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Content Placeholder 6">
            <a:extLst>
              <a:ext uri="{FF2B5EF4-FFF2-40B4-BE49-F238E27FC236}">
                <a16:creationId xmlns:a16="http://schemas.microsoft.com/office/drawing/2014/main" id="{FFE17E5C-2A25-23D2-4672-42A51E6BC6E9}"/>
              </a:ext>
            </a:extLst>
          </p:cNvPr>
          <p:cNvPicPr>
            <a:picLocks noGrp="1" noChangeAspect="1"/>
          </p:cNvPicPr>
          <p:nvPr>
            <p:ph idx="4294967295"/>
          </p:nvPr>
        </p:nvPicPr>
        <p:blipFill>
          <a:blip r:embed="rId4"/>
          <a:stretch>
            <a:fillRect/>
          </a:stretch>
        </p:blipFill>
        <p:spPr>
          <a:xfrm>
            <a:off x="5824611" y="1800225"/>
            <a:ext cx="5461000" cy="2792373"/>
          </a:xfrm>
          <a:prstGeom prst="rect">
            <a:avLst/>
          </a:prstGeom>
        </p:spPr>
      </p:pic>
      <p:pic>
        <p:nvPicPr>
          <p:cNvPr id="9" name="Picture 8">
            <a:extLst>
              <a:ext uri="{FF2B5EF4-FFF2-40B4-BE49-F238E27FC236}">
                <a16:creationId xmlns:a16="http://schemas.microsoft.com/office/drawing/2014/main" id="{4EBF2715-2C88-9E5E-B01E-5729B94172E8}"/>
              </a:ext>
            </a:extLst>
          </p:cNvPr>
          <p:cNvPicPr>
            <a:picLocks noChangeAspect="1"/>
          </p:cNvPicPr>
          <p:nvPr/>
        </p:nvPicPr>
        <p:blipFill>
          <a:blip r:embed="rId5"/>
          <a:stretch>
            <a:fillRect/>
          </a:stretch>
        </p:blipFill>
        <p:spPr>
          <a:xfrm>
            <a:off x="5824610" y="4592598"/>
            <a:ext cx="5461000" cy="226540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/Sandra2090/</a:t>
            </a:r>
            <a:r>
              <a:rPr lang="en-US" sz="2200" dirty="0" err="1">
                <a:solidFill>
                  <a:srgbClr val="1C7DDB"/>
                </a:solidFill>
                <a:latin typeface="Abadi" panose="020B0604020104020204" pitchFamily="34" charset="0"/>
              </a:rPr>
              <a:t>Datasciencecapstone</a:t>
            </a:r>
            <a:r>
              <a:rPr lang="en-US" sz="2200" dirty="0">
                <a:solidFill>
                  <a:srgbClr val="1C7DDB"/>
                </a:solidFill>
                <a:latin typeface="Abadi" panose="020B0604020104020204" pitchFamily="34" charset="0"/>
              </a:rPr>
              <a:t>/blob/main/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8" name="Picture 7">
            <a:extLst>
              <a:ext uri="{FF2B5EF4-FFF2-40B4-BE49-F238E27FC236}">
                <a16:creationId xmlns:a16="http://schemas.microsoft.com/office/drawing/2014/main" id="{B501358E-8128-10EE-252E-8B10BC918683}"/>
              </a:ext>
            </a:extLst>
          </p:cNvPr>
          <p:cNvPicPr>
            <a:picLocks noChangeAspect="1"/>
          </p:cNvPicPr>
          <p:nvPr/>
        </p:nvPicPr>
        <p:blipFill>
          <a:blip r:embed="rId4"/>
          <a:stretch>
            <a:fillRect/>
          </a:stretch>
        </p:blipFill>
        <p:spPr>
          <a:xfrm>
            <a:off x="5910261" y="1792288"/>
            <a:ext cx="5547711"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126</TotalTime>
  <Words>1987</Words>
  <Application>Microsoft Macintosh PowerPoint</Application>
  <PresentationFormat>Widescreen</PresentationFormat>
  <Paragraphs>228</Paragraphs>
  <Slides>46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Sandra Basilica Harry [BCA - 2023]</cp:lastModifiedBy>
  <cp:revision>200</cp:revision>
  <dcterms:created xsi:type="dcterms:W3CDTF">2021-04-29T18:58:34Z</dcterms:created>
  <dcterms:modified xsi:type="dcterms:W3CDTF">2024-06-13T08:03:22Z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